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ahoma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ohTwEPF75SEC6QU4igUeY9JH+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2397A01-A39C-4D0B-A70F-A6AB170A3AFE}">
  <a:tblStyle styleId="{B2397A01-A39C-4D0B-A70F-A6AB170A3A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10688638" y="1371604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6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>
            <a:off x="1698171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T.C MİLLİ EĞİTİM BAKANLIĞI</a:t>
            </a:r>
            <a:b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BURSA İL MİLLİ EĞİTİM MÜDÜRLÜĞÜ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tr-TR" sz="48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“ERDEMLİ İNSAN OLMA YOLUNDA AKRAN DOSTLUĞU”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tr-TR" sz="5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AKRAN ZORBALIĞI ÖNLEME VE MÜDAHALE PROGRAMI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2913025" y="1143000"/>
            <a:ext cx="9073800" cy="4852800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644596" y="-50"/>
            <a:ext cx="863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İL KOMİSYONU (PROGRAM/PROJE EKİBİ)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187337" y="6191794"/>
            <a:ext cx="90046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Tamamı gönüllü üyelerden oluşan, İl Milli Eğitim Müdürü başkanlığında kurulmuş 1</a:t>
            </a:r>
            <a:r>
              <a:rPr lang="tr-TR"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tr-TR" sz="16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kişilik bir komisyon</a:t>
            </a:r>
            <a:endParaRPr sz="16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2"/>
          <p:cNvGraphicFramePr/>
          <p:nvPr/>
        </p:nvGraphicFramePr>
        <p:xfrm>
          <a:off x="3324011" y="1241098"/>
          <a:ext cx="8234050" cy="4858820"/>
        </p:xfrm>
        <a:graphic>
          <a:graphicData uri="http://schemas.openxmlformats.org/drawingml/2006/table">
            <a:tbl>
              <a:tblPr>
                <a:noFill/>
                <a:tableStyleId>{B2397A01-A39C-4D0B-A70F-A6AB170A3AFE}</a:tableStyleId>
              </a:tblPr>
              <a:tblGrid>
                <a:gridCol w="4117025"/>
                <a:gridCol w="4117025"/>
              </a:tblGrid>
              <a:tr h="4142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BURSA İL MİLLİ EĞİTİM MÜDÜRLÜĞÜ </a:t>
                      </a:r>
                      <a:endParaRPr sz="12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AKRAN ZORBALIĞINI ÖNLEME VE MÜDAHALE HİZMETLERİ KOMİSYONU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ADI SOYADI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ÜNVANI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AHMET ALİREİSOĞLU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İL MİLLİ EĞİTİM MÜDÜRÜ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YAVUZ BAYAR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EĞİTİM MÜFETTİŞLERİ BAŞKANI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ERDAL KAYA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İL MİLLİ EĞİTİM  ÖZEL EĞİTİM VE REHBERLİK ŞUBE MÜDÜRÜ 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YASİN TAHA ÇETİN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EĞİTİM MÜFETTİŞİ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MUHAMMET TAŞDELEN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EĞİTİM MÜFETTİŞİ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u="none" strike="noStrike" cap="none"/>
                        <a:t>ELÇİN ATEŞ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RPD HİZMETLERİ İL KOORDİNATÖRÜ</a:t>
                      </a:r>
                      <a:endParaRPr sz="1200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YAĞMUR IŞIK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 PDR HİZMETLERİ BÖLÜM BAŞKANI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FATMA AYDEMİR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tr-T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 PDR HİZMETLERİ BÖLÜM BAŞKANI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SABRİ ÇAKAR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tr-T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 PDR HİZMETLERİ BÖLÜM BAŞKANI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FATMA TEKİNER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NESLİHAN KIRKTEPELİ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ERCAN TUNÇTAN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SİBEL YALÇIN AKBABA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MERVEHAN BÜŞRA YİĞİT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AYHAN IŞIK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FERHAT GÜRSOY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REHBER ÖĞRETMEN / PSİKOLOJİK DANIŞMAN</a:t>
                      </a:r>
                      <a:endParaRPr sz="1200" b="1" u="none" strike="noStrike" cap="none"/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700" marR="43700" marT="29125" marB="29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698171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PROGRAM OLUŞTURMA SÜRECİ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Okul rehberlik servislerine, psikososyal destek ekiplerine, rehberlik araştırma merkezlerine, ilçe müdürlüklerine ve ilgili kurumlara yansıyan akran zorbalığı vakalarındaki hızlı artış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Teknolojik gelişmeler ve sosyal medya ile zorbalığın daha kolay hale gelmesi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Toplumda doğru-yanlış kavramlarının karşılıklarının değişmesi </a:t>
            </a:r>
            <a:r>
              <a:rPr lang="tr-TR" sz="28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(Zorbalık=Popülerlik,Mizah,Güç)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13" name="Google Shape;113;p3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3187337" y="6191794"/>
            <a:ext cx="90046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Zorbalıkla ilgili tüm kademelerde uygulanabilecek standart bir planı takip edebilmek</a:t>
            </a:r>
            <a:endParaRPr sz="18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1698171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PROGRAMIN AMACI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tr-TR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TÜRKİYE YÜZYILI MAARİF MODELİNİN DOĞASINA UYGUN OLARAK;</a:t>
            </a:r>
            <a:endParaRPr sz="8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endParaRPr sz="8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tr-TR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Tüm zorbalık türleri (Fiziksel-Sözel-Sosyal-Siber) ile ilgili farkındalık oluşturmak</a:t>
            </a:r>
            <a:endParaRPr sz="8800"/>
          </a:p>
          <a:p>
            <a:pPr marL="342900" lvl="0" indent="-304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tr-TR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Eğitim-öğretim sürecinde çocukla iletişimi olan herkesi sürece dahil etmek</a:t>
            </a:r>
            <a:endParaRPr sz="8800"/>
          </a:p>
          <a:p>
            <a:pPr marL="342900" lvl="0" indent="-304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tr-TR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Zorbalık süreci ile ilgili doğru bir bakış açısı, ve ortak bir davranış biçimi geliştirmek</a:t>
            </a:r>
            <a:endParaRPr sz="8800"/>
          </a:p>
          <a:p>
            <a:pPr marL="342900" lvl="0" indent="-304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tr-TR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Zorbalığı ve sonucundaki olumsuz etkileri en aza indirecek önleme-müdahale-iyileştirici çalışmalar ile ilgili bir rota oluşturmak</a:t>
            </a:r>
            <a:endParaRPr sz="8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04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endParaRPr sz="8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31818"/>
              <a:buNone/>
            </a:pPr>
            <a:r>
              <a:rPr lang="tr-TR" sz="8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Maarif modelinin hedeflediği “YETKİN VE ERDEMLİ İNSAN”  profilinin oluşmasına katkı sağlamak</a:t>
            </a:r>
            <a:endParaRPr sz="8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</p:txBody>
      </p:sp>
      <p:sp>
        <p:nvSpPr>
          <p:cNvPr id="126" name="Google Shape;126;p4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3187337" y="6191794"/>
            <a:ext cx="90046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Hedef kitle tüm okul çalışanları, öğrenci ve veliler</a:t>
            </a:r>
            <a:endParaRPr sz="18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698171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PROGRAM UYGULAMA TAKVİMİ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2024-2025 eğitim öğretim yılı boyunca tüm okul öncesi, ilköğretim ve ortaöğretim kurumlarında  uygulanması planlanmaktadır.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Uygulama takvimi ve program içerikleri İl Milli Eğitim Müdürlüğü bünyesindeki tüm kurumlarla, DYS üzerinden ve dijital ortamda (Google Drive Bağlantısı) paylaşılacaktır.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39" name="Google Shape;139;p5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85108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PROGRAM İÇERİĞİ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Öğrenci farkındalık oturumları (Psikoeğitim)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Veli sunumu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Öğretmen sunumu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EÖH harici personel bilgilendirmesi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Hak ve sorumluluklarım öğrenci sunumu/okul öncesi etkinliği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Kültürel ve sportif öğrenci etkinliği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Yardımcı kaynaklar (Kısa video, broşür)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51" name="Google Shape;151;p6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3187337" y="6048103"/>
            <a:ext cx="90046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İçeriklerin büyük bir kısmı ORGM’den alınmıştır. Ekip tarafından hazırlanan içeriklerde ise yine bakanlık kaynaklarından yararlanılmıştır.</a:t>
            </a:r>
            <a:endParaRPr sz="18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685108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AVANTAJLARI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Birden fazla sorumluluk alanına ait çıktılarının olması (RPD Hizmetleri, Psikososyal Hizmetler, Şiddeti Önleme)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Akran zorbalığı ile ilgili yapılacak çalışmalarda sorumluluğu paylaştırması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Sorumlulara görev ve sorumluluk alanları dışında kalan bir angarya oluşturmaması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64" name="Google Shape;164;p7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7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1685108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SORUMLULAR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76" name="Google Shape;176;p8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Görev Dağılımı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3099" y="1329963"/>
            <a:ext cx="8085907" cy="454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2886891" y="1210619"/>
            <a:ext cx="9305109" cy="4837484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685108" y="0"/>
            <a:ext cx="86345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lang="tr-TR" sz="32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DEĞERLENDİRME</a:t>
            </a:r>
            <a:endParaRPr sz="32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3227678" y="1304365"/>
            <a:ext cx="8964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İkinci dönem ve sene sonu toplantıları “Okul Akran Zorbalığı Önleme ve Müdahale Hizmetleri Komisyonu” tarafından yapılır. 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Değerlendirmede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Etkinliklerle ulaşılan öğrenci, veli, öğretmen sayıları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Okul risk haritası verileri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Etkinlik değerlendirme formları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tr-TR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Öğrencilerden ve öğretmenlerden gelen dönütler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89" name="Google Shape;189;p9"/>
          <p:cNvSpPr/>
          <p:nvPr/>
        </p:nvSpPr>
        <p:spPr>
          <a:xfrm>
            <a:off x="0" y="1214846"/>
            <a:ext cx="2939143" cy="5643154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2939143" y="5995851"/>
            <a:ext cx="9252857" cy="86214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9" descr="Başlıksı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57" y="-1"/>
            <a:ext cx="1563623" cy="124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 descr="ZORBALIK LOGO YUVARLAK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1512" y="2024736"/>
            <a:ext cx="324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471</Words>
  <Application>Microsoft Office PowerPoint</Application>
  <PresentationFormat>Özel</PresentationFormat>
  <Paragraphs>133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Ofis Teması</vt:lpstr>
      <vt:lpstr>T.C MİLLİ EĞİTİM BAKANLIĞI BURSA İL MİLLİ EĞİTİM MÜDÜRLÜĞÜ</vt:lpstr>
      <vt:lpstr>İL KOMİSYONU (PROGRAM/PROJE EKİBİ)</vt:lpstr>
      <vt:lpstr>PROGRAM OLUŞTURMA SÜRECİ</vt:lpstr>
      <vt:lpstr>PROGRAMIN AMACI</vt:lpstr>
      <vt:lpstr>PROGRAM UYGULAMA TAKVİMİ</vt:lpstr>
      <vt:lpstr>PROGRAM İÇERİĞİ</vt:lpstr>
      <vt:lpstr>AVANTAJLARI</vt:lpstr>
      <vt:lpstr>SORUMLULAR</vt:lpstr>
      <vt:lpstr>DEĞERLENDİRME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 MİLLİ EĞİTİM BAKANLIĞI BURSA İL MİLLİ EĞİTİM MÜDÜRLÜĞÜ</dc:title>
  <dc:creator>Yağmur IŞIK</dc:creator>
  <cp:lastModifiedBy>OKUL-B-MY</cp:lastModifiedBy>
  <cp:revision>4</cp:revision>
  <dcterms:created xsi:type="dcterms:W3CDTF">2024-04-30T09:10:42Z</dcterms:created>
  <dcterms:modified xsi:type="dcterms:W3CDTF">2024-09-18T09:39:08Z</dcterms:modified>
</cp:coreProperties>
</file>